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1" r:id="rId2"/>
    <p:sldId id="281" r:id="rId3"/>
    <p:sldId id="296" r:id="rId4"/>
    <p:sldId id="292" r:id="rId5"/>
    <p:sldId id="295" r:id="rId6"/>
    <p:sldId id="298" r:id="rId7"/>
    <p:sldId id="299" r:id="rId8"/>
    <p:sldId id="301" r:id="rId9"/>
    <p:sldId id="302" r:id="rId10"/>
    <p:sldId id="836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2" y="55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55BB4-8C59-4C8B-8770-08A32A9D2F68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F503B-CFAF-4D08-BBEE-461F5EFE2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5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F5AF-AF33-4D92-BD46-09D609F140B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365" y="482606"/>
            <a:ext cx="10786711" cy="125449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1D4478"/>
                </a:solidFill>
                <a:latin typeface="+mn-lt"/>
              </a:rPr>
              <a:t>ФЕДЕРАЛЬНАЯ СЛУЖБА</a:t>
            </a:r>
            <a:br>
              <a:rPr lang="ru-RU" sz="32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по экологическому, технологическому и атомному надзору</a:t>
            </a:r>
            <a:br>
              <a:rPr lang="ru-RU" sz="600" b="1" dirty="0">
                <a:solidFill>
                  <a:srgbClr val="1D4478"/>
                </a:solidFill>
                <a:latin typeface="+mn-lt"/>
              </a:rPr>
            </a:br>
            <a:br>
              <a:rPr lang="ru-RU" sz="7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Приволжское управление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942655"/>
            <a:ext cx="12122870" cy="1066215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1D4478"/>
                </a:solidFill>
                <a:ea typeface="+mj-ea"/>
                <a:cs typeface="+mj-cs"/>
              </a:rPr>
              <a:t>О правоприменительной практике контрольной (надзорной) деятельности при осуществлении надзора за объектами оборонно-промышленного комплекса</a:t>
            </a:r>
            <a:r>
              <a:rPr lang="en-US" sz="3600" dirty="0">
                <a:solidFill>
                  <a:srgbClr val="1D4478"/>
                </a:solidFill>
                <a:ea typeface="+mj-ea"/>
                <a:cs typeface="+mj-cs"/>
              </a:rPr>
              <a:t>,</a:t>
            </a:r>
            <a:r>
              <a:rPr lang="ru-RU" sz="3600" dirty="0">
                <a:solidFill>
                  <a:srgbClr val="1D4478"/>
                </a:solidFill>
                <a:ea typeface="+mj-ea"/>
                <a:cs typeface="+mj-cs"/>
              </a:rPr>
              <a:t> объектами с обращением взрывчатых материалов промышленного назначения и за объектами металлургической промышленности за 2023 год и за 6 месяцев – 2024 года</a:t>
            </a:r>
          </a:p>
          <a:p>
            <a:pPr>
              <a:spcBef>
                <a:spcPts val="0"/>
              </a:spcBef>
            </a:pPr>
            <a:r>
              <a:rPr lang="ru-RU" sz="4400" b="1" cap="small" dirty="0">
                <a:solidFill>
                  <a:srgbClr val="1D4478"/>
                </a:solidFill>
              </a:rPr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r="23682"/>
          <a:stretch/>
        </p:blipFill>
        <p:spPr>
          <a:xfrm>
            <a:off x="395527" y="284095"/>
            <a:ext cx="1424540" cy="16515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11968" y="6327227"/>
            <a:ext cx="249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D4478"/>
                </a:solidFill>
              </a:rPr>
              <a:t>29</a:t>
            </a:r>
            <a:r>
              <a:rPr lang="ru-RU" dirty="0">
                <a:solidFill>
                  <a:srgbClr val="1D4478"/>
                </a:solidFill>
              </a:rPr>
              <a:t> августа 2024 года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F24AAF-FF1C-4A9C-A84C-EC21B3A07BFB}"/>
              </a:ext>
            </a:extLst>
          </p:cNvPr>
          <p:cNvSpPr txBox="1"/>
          <p:nvPr/>
        </p:nvSpPr>
        <p:spPr>
          <a:xfrm>
            <a:off x="133039" y="5403897"/>
            <a:ext cx="119259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Главный государственный инспектор </a:t>
            </a: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межрегионального отдела по надзору за химическими и взрывоопасными объектами </a:t>
            </a: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Сидорова Лилиана Григорьевна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36834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5">
                    <a:lumMod val="75000"/>
                  </a:schemeClr>
                </a:solidFill>
              </a:rPr>
              <a:t>Благодарю за внимание!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5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1524000" y="84137"/>
            <a:ext cx="9144000" cy="1689101"/>
            <a:chOff x="0" y="-278"/>
            <a:chExt cx="5760" cy="1064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78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solidFill>
                    <a:schemeClr val="accent5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solidFill>
                    <a:schemeClr val="accent5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34127" y="463138"/>
            <a:ext cx="8266938" cy="1119854"/>
          </a:xfrm>
        </p:spPr>
        <p:txBody>
          <a:bodyPr>
            <a:normAutofit fontScale="90000"/>
          </a:bodyPr>
          <a:lstStyle/>
          <a:p>
            <a:pPr defTabSz="841247"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024" b="1" dirty="0">
                <a:sym typeface="Calibri"/>
              </a:rPr>
              <a:t>Объекты оборонно-промышленного комплекса</a:t>
            </a:r>
            <a:r>
              <a:rPr lang="en-US" sz="2024" b="1" dirty="0">
                <a:sym typeface="Calibri"/>
              </a:rPr>
              <a:t>,</a:t>
            </a:r>
            <a:r>
              <a:rPr lang="ru-RU" sz="2024" b="1" dirty="0">
                <a:sym typeface="Calibri"/>
              </a:rPr>
              <a:t> объекты с обращением взрывчатых материалов промышленного назначения и объекты металлургической промышленности.</a:t>
            </a:r>
            <a:br>
              <a:rPr lang="ru-RU" sz="2400" b="1" cap="all" dirty="0">
                <a:latin typeface="Calibri" panose="020F0502020204030204" pitchFamily="34" charset="0"/>
              </a:rPr>
            </a:br>
            <a:endParaRPr lang="ru-RU" sz="2400" b="1" cap="al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700094"/>
              </p:ext>
            </p:extLst>
          </p:nvPr>
        </p:nvGraphicFramePr>
        <p:xfrm>
          <a:off x="465220" y="1928261"/>
          <a:ext cx="11136971" cy="3790297"/>
        </p:xfrm>
        <a:graphic>
          <a:graphicData uri="http://schemas.openxmlformats.org/drawingml/2006/table">
            <a:tbl>
              <a:tblPr/>
              <a:tblGrid>
                <a:gridCol w="3441762">
                  <a:extLst>
                    <a:ext uri="{9D8B030D-6E8A-4147-A177-3AD203B41FA5}">
                      <a16:colId xmlns:a16="http://schemas.microsoft.com/office/drawing/2014/main" val="3958478899"/>
                    </a:ext>
                  </a:extLst>
                </a:gridCol>
                <a:gridCol w="1264722">
                  <a:extLst>
                    <a:ext uri="{9D8B030D-6E8A-4147-A177-3AD203B41FA5}">
                      <a16:colId xmlns:a16="http://schemas.microsoft.com/office/drawing/2014/main" val="1610246113"/>
                    </a:ext>
                  </a:extLst>
                </a:gridCol>
                <a:gridCol w="1264722">
                  <a:extLst>
                    <a:ext uri="{9D8B030D-6E8A-4147-A177-3AD203B41FA5}">
                      <a16:colId xmlns:a16="http://schemas.microsoft.com/office/drawing/2014/main" val="3430037400"/>
                    </a:ext>
                  </a:extLst>
                </a:gridCol>
                <a:gridCol w="1056904">
                  <a:extLst>
                    <a:ext uri="{9D8B030D-6E8A-4147-A177-3AD203B41FA5}">
                      <a16:colId xmlns:a16="http://schemas.microsoft.com/office/drawing/2014/main" val="3633388616"/>
                    </a:ext>
                  </a:extLst>
                </a:gridCol>
                <a:gridCol w="2078182">
                  <a:extLst>
                    <a:ext uri="{9D8B030D-6E8A-4147-A177-3AD203B41FA5}">
                      <a16:colId xmlns:a16="http://schemas.microsoft.com/office/drawing/2014/main" val="519102902"/>
                    </a:ext>
                  </a:extLst>
                </a:gridCol>
                <a:gridCol w="2030679">
                  <a:extLst>
                    <a:ext uri="{9D8B030D-6E8A-4147-A177-3AD203B41FA5}">
                      <a16:colId xmlns:a16="http://schemas.microsoft.com/office/drawing/2014/main" val="1971617585"/>
                    </a:ext>
                  </a:extLst>
                </a:gridCol>
              </a:tblGrid>
              <a:tr h="8991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видам надзора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III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IV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Итого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176"/>
                  </a:ext>
                </a:extLst>
              </a:tr>
              <a:tr h="794571">
                <a:tc>
                  <a:txBody>
                    <a:bodyPr/>
                    <a:lstStyle/>
                    <a:p>
                      <a:pPr algn="l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надзор за оборонно-промышленным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комплексом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825249"/>
                  </a:ext>
                </a:extLst>
              </a:tr>
              <a:tr h="890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надзор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за взрывчатыми материалами промышленного назначения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90313"/>
                  </a:ext>
                </a:extLst>
              </a:tr>
              <a:tr h="8965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надзор за металлургической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промышленностью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31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137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34127" y="463138"/>
            <a:ext cx="8266938" cy="1119854"/>
          </a:xfrm>
        </p:spPr>
        <p:txBody>
          <a:bodyPr>
            <a:normAutofit/>
          </a:bodyPr>
          <a:lstStyle/>
          <a:p>
            <a:pPr defTabSz="841247"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000" b="1" dirty="0">
                <a:sym typeface="Calibri"/>
              </a:rPr>
              <a:t>Контрольно-надзорная деятельность</a:t>
            </a:r>
            <a:br>
              <a:rPr lang="ru-RU" sz="2400" b="1" cap="all" dirty="0">
                <a:latin typeface="Calibri" panose="020F0502020204030204" pitchFamily="34" charset="0"/>
              </a:rPr>
            </a:br>
            <a:endParaRPr lang="ru-RU" sz="2400" b="1" cap="al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684546"/>
              </p:ext>
            </p:extLst>
          </p:nvPr>
        </p:nvGraphicFramePr>
        <p:xfrm>
          <a:off x="465220" y="1613774"/>
          <a:ext cx="10848956" cy="3829954"/>
        </p:xfrm>
        <a:graphic>
          <a:graphicData uri="http://schemas.openxmlformats.org/drawingml/2006/table">
            <a:tbl>
              <a:tblPr/>
              <a:tblGrid>
                <a:gridCol w="4070204">
                  <a:extLst>
                    <a:ext uri="{9D8B030D-6E8A-4147-A177-3AD203B41FA5}">
                      <a16:colId xmlns:a16="http://schemas.microsoft.com/office/drawing/2014/main" val="3958478899"/>
                    </a:ext>
                  </a:extLst>
                </a:gridCol>
                <a:gridCol w="3453237">
                  <a:extLst>
                    <a:ext uri="{9D8B030D-6E8A-4147-A177-3AD203B41FA5}">
                      <a16:colId xmlns:a16="http://schemas.microsoft.com/office/drawing/2014/main" val="1610246113"/>
                    </a:ext>
                  </a:extLst>
                </a:gridCol>
                <a:gridCol w="3325515">
                  <a:extLst>
                    <a:ext uri="{9D8B030D-6E8A-4147-A177-3AD203B41FA5}">
                      <a16:colId xmlns:a16="http://schemas.microsoft.com/office/drawing/2014/main" val="3430037400"/>
                    </a:ext>
                  </a:extLst>
                </a:gridCol>
              </a:tblGrid>
              <a:tr h="6783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Вид проверок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(6 месяцев)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17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Постоянный государственный надзор</a:t>
                      </a:r>
                    </a:p>
                    <a:p>
                      <a:pPr algn="l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825249"/>
                  </a:ext>
                </a:extLst>
              </a:tr>
              <a:tr h="700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Плановые проверки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290313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Внеплановые проверки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314791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проведено проверок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78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87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57244" y="2124745"/>
            <a:ext cx="11100466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sz="1900" dirty="0"/>
              <a:t>- не обеспечена укомплектованность штата работников опасных производственных объектов;</a:t>
            </a:r>
          </a:p>
          <a:p>
            <a:pPr indent="536575" algn="just"/>
            <a:r>
              <a:rPr lang="ru-RU" sz="1900" dirty="0"/>
              <a:t>- не аттестованы в области промышленной безопасности руководители и специалисты, связанные </a:t>
            </a:r>
            <a:br>
              <a:rPr lang="ru-RU" sz="1900" dirty="0"/>
            </a:br>
            <a:r>
              <a:rPr lang="ru-RU" sz="1900" dirty="0"/>
              <a:t>с эксплуатацией опасных производственных объектов;</a:t>
            </a:r>
          </a:p>
          <a:p>
            <a:pPr indent="536575" algn="just"/>
            <a:r>
              <a:rPr lang="ru-RU" sz="1900" dirty="0"/>
              <a:t>- не обеспечено проведение экспертизы промышленной безопасности технических устройств </a:t>
            </a:r>
            <a:br>
              <a:rPr lang="ru-RU" sz="1900" dirty="0"/>
            </a:br>
            <a:r>
              <a:rPr lang="ru-RU" sz="1900" dirty="0"/>
              <a:t>с истекшим сроком службы с целью определения возможности дальнейшей безопасной эксплуатации;</a:t>
            </a:r>
          </a:p>
          <a:p>
            <a:pPr indent="536575" algn="just"/>
            <a:r>
              <a:rPr lang="ru-RU" sz="1900" dirty="0"/>
              <a:t>- отсутствуют сигнализации о неисправности работы вентиляционных систем в помещениях управления;</a:t>
            </a:r>
          </a:p>
          <a:p>
            <a:pPr indent="536575" algn="just"/>
            <a:r>
              <a:rPr lang="ru-RU" sz="1900" dirty="0"/>
              <a:t>- не ведется учет прихода и расхода ВМ при эксплуатации опасного производственного объекта «Склад взрывчатых материалов» в книгах учета согласно установленным требованиям;</a:t>
            </a:r>
          </a:p>
          <a:p>
            <a:pPr indent="536575" algn="just"/>
            <a:r>
              <a:rPr lang="ru-RU" sz="1900" dirty="0"/>
              <a:t>- не обеспечено помещение здания технологической планировкой размещения оборудования и продукта;</a:t>
            </a:r>
          </a:p>
          <a:p>
            <a:pPr indent="536575" algn="just"/>
            <a:r>
              <a:rPr lang="ru-RU" sz="1900" dirty="0"/>
              <a:t>- не обеспечено в зданиях участков опасного производственного объекта надежность заземляющих устройств;</a:t>
            </a:r>
          </a:p>
          <a:p>
            <a:pPr indent="536575" algn="just"/>
            <a:r>
              <a:rPr lang="ru-RU" sz="1900" dirty="0"/>
              <a:t>- неудовлетворительная организация и осуществление производственного контроля со стороны главных специалистов и должностных лиц.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E3EF13-4845-4BE2-998C-2EC1FD278F67}"/>
              </a:ext>
            </a:extLst>
          </p:cNvPr>
          <p:cNvSpPr txBox="1"/>
          <p:nvPr/>
        </p:nvSpPr>
        <p:spPr>
          <a:xfrm>
            <a:off x="481935" y="526657"/>
            <a:ext cx="839882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/>
              <a:t>Типичные нарушения обязательных требований на объектах оборонно-промышленного комплекса, объектах с обращением взрывчатых материалов промышленного назначения и объектах металлургической промышленности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4527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96126" y="2150056"/>
            <a:ext cx="113464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sz="2000" dirty="0"/>
              <a:t>- неудовлетворительная организация и осуществление производственного контроля со стороны главных специалистов и должностных лиц;</a:t>
            </a:r>
          </a:p>
          <a:p>
            <a:pPr indent="536575" algn="just"/>
            <a:r>
              <a:rPr lang="ru-RU" sz="2000" dirty="0"/>
              <a:t>- большое количество находящегося в эксплуатации оборудования, отработавшего свой расчётный срок службы (ресурс);</a:t>
            </a:r>
          </a:p>
          <a:p>
            <a:pPr indent="536575" algn="just"/>
            <a:r>
              <a:rPr lang="ru-RU" sz="2000" dirty="0"/>
              <a:t>- низкий уровень исполнительской дисциплины обслуживающего оборудование персонала, руководителей и специалистов предприятий (организаций), осуществляющих его эксплуатацию, ремонт, освидетельствование, диагностирование и экспертизу промышленной безопасности, в связи с чем необходимо повышение эффективности контрольной (надзорной) деятельности, в том числе: </a:t>
            </a:r>
          </a:p>
          <a:p>
            <a:pPr indent="536575" algn="just"/>
            <a:r>
              <a:rPr lang="ru-RU" sz="2000" dirty="0"/>
              <a:t>- повысить эффективность производственного контроля за соблюдением требований промышленной безопасности при эксплуатации опасных производственных объектов со стороны руководства;</a:t>
            </a:r>
          </a:p>
          <a:p>
            <a:pPr indent="536575" algn="just"/>
            <a:r>
              <a:rPr lang="ru-RU" sz="2000" dirty="0"/>
              <a:t>- повысить контроль со стороны руководства за проведением персоналом цеха технологических операций и контроля за исправностью технологического оборудования в период осуществления технологического процесса.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C242CB-F938-4796-8300-036775E3F296}"/>
              </a:ext>
            </a:extLst>
          </p:cNvPr>
          <p:cNvSpPr txBox="1"/>
          <p:nvPr/>
        </p:nvSpPr>
        <p:spPr>
          <a:xfrm>
            <a:off x="596126" y="550318"/>
            <a:ext cx="775816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/>
              <a:t>Основная причина снижения уровня промышленной безопасности на объектах оборонно-промышленного комплекса, объектах обращения взрывчатых материалов промышленного назначения и объектах металлургической промышленности:</a:t>
            </a:r>
          </a:p>
        </p:txBody>
      </p:sp>
    </p:spTree>
    <p:extLst>
      <p:ext uri="{BB962C8B-B14F-4D97-AF65-F5344CB8AC3E}">
        <p14:creationId xmlns:p14="http://schemas.microsoft.com/office/powerpoint/2010/main" val="109889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1350" y="287043"/>
            <a:ext cx="6893850" cy="1119854"/>
          </a:xfrm>
        </p:spPr>
        <p:txBody>
          <a:bodyPr>
            <a:normAutofit/>
          </a:bodyPr>
          <a:lstStyle/>
          <a:p>
            <a:pPr defTabSz="841247"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024" b="1" dirty="0">
                <a:sym typeface="Calibri"/>
              </a:rPr>
              <a:t>Взрывопожароопасные объекты хранения и переработки </a:t>
            </a:r>
            <a:br>
              <a:rPr lang="ru-RU" sz="2024" b="1" dirty="0">
                <a:sym typeface="Calibri"/>
              </a:rPr>
            </a:br>
            <a:r>
              <a:rPr lang="ru-RU" sz="2024" b="1" dirty="0">
                <a:sym typeface="Calibri"/>
              </a:rPr>
              <a:t>растительного сырья</a:t>
            </a:r>
            <a:endParaRPr lang="ru-RU" sz="2400" b="1" cap="al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04248"/>
              </p:ext>
            </p:extLst>
          </p:nvPr>
        </p:nvGraphicFramePr>
        <p:xfrm>
          <a:off x="465220" y="1928261"/>
          <a:ext cx="11136971" cy="1728452"/>
        </p:xfrm>
        <a:graphic>
          <a:graphicData uri="http://schemas.openxmlformats.org/drawingml/2006/table">
            <a:tbl>
              <a:tblPr/>
              <a:tblGrid>
                <a:gridCol w="3441762">
                  <a:extLst>
                    <a:ext uri="{9D8B030D-6E8A-4147-A177-3AD203B41FA5}">
                      <a16:colId xmlns:a16="http://schemas.microsoft.com/office/drawing/2014/main" val="3958478899"/>
                    </a:ext>
                  </a:extLst>
                </a:gridCol>
                <a:gridCol w="1264722">
                  <a:extLst>
                    <a:ext uri="{9D8B030D-6E8A-4147-A177-3AD203B41FA5}">
                      <a16:colId xmlns:a16="http://schemas.microsoft.com/office/drawing/2014/main" val="1610246113"/>
                    </a:ext>
                  </a:extLst>
                </a:gridCol>
                <a:gridCol w="1264722">
                  <a:extLst>
                    <a:ext uri="{9D8B030D-6E8A-4147-A177-3AD203B41FA5}">
                      <a16:colId xmlns:a16="http://schemas.microsoft.com/office/drawing/2014/main" val="3430037400"/>
                    </a:ext>
                  </a:extLst>
                </a:gridCol>
                <a:gridCol w="1056904">
                  <a:extLst>
                    <a:ext uri="{9D8B030D-6E8A-4147-A177-3AD203B41FA5}">
                      <a16:colId xmlns:a16="http://schemas.microsoft.com/office/drawing/2014/main" val="3633388616"/>
                    </a:ext>
                  </a:extLst>
                </a:gridCol>
                <a:gridCol w="2078182">
                  <a:extLst>
                    <a:ext uri="{9D8B030D-6E8A-4147-A177-3AD203B41FA5}">
                      <a16:colId xmlns:a16="http://schemas.microsoft.com/office/drawing/2014/main" val="519102902"/>
                    </a:ext>
                  </a:extLst>
                </a:gridCol>
                <a:gridCol w="2030679">
                  <a:extLst>
                    <a:ext uri="{9D8B030D-6E8A-4147-A177-3AD203B41FA5}">
                      <a16:colId xmlns:a16="http://schemas.microsoft.com/office/drawing/2014/main" val="1971617585"/>
                    </a:ext>
                  </a:extLst>
                </a:gridCol>
              </a:tblGrid>
              <a:tr h="8991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видам надзора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III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IV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Итого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176"/>
                  </a:ext>
                </a:extLst>
              </a:tr>
              <a:tr h="794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Взрывопожароопасные объекты хранения и переработки растительного сырья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825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9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5220" y="493920"/>
            <a:ext cx="4738418" cy="1119854"/>
          </a:xfrm>
        </p:spPr>
        <p:txBody>
          <a:bodyPr>
            <a:normAutofit/>
          </a:bodyPr>
          <a:lstStyle/>
          <a:p>
            <a:pPr algn="ctr" defTabSz="841247"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000" b="1" dirty="0">
                <a:sym typeface="Calibri"/>
              </a:rPr>
              <a:t>Контрольно-надзорная деятельность</a:t>
            </a:r>
            <a:br>
              <a:rPr lang="ru-RU" sz="2400" b="1" cap="all" dirty="0">
                <a:latin typeface="Calibri" panose="020F0502020204030204" pitchFamily="34" charset="0"/>
              </a:rPr>
            </a:br>
            <a:endParaRPr lang="ru-RU" sz="2400" b="1" cap="al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74520"/>
              </p:ext>
            </p:extLst>
          </p:nvPr>
        </p:nvGraphicFramePr>
        <p:xfrm>
          <a:off x="465220" y="1613774"/>
          <a:ext cx="10848956" cy="1446418"/>
        </p:xfrm>
        <a:graphic>
          <a:graphicData uri="http://schemas.openxmlformats.org/drawingml/2006/table">
            <a:tbl>
              <a:tblPr/>
              <a:tblGrid>
                <a:gridCol w="4070204">
                  <a:extLst>
                    <a:ext uri="{9D8B030D-6E8A-4147-A177-3AD203B41FA5}">
                      <a16:colId xmlns:a16="http://schemas.microsoft.com/office/drawing/2014/main" val="3958478899"/>
                    </a:ext>
                  </a:extLst>
                </a:gridCol>
                <a:gridCol w="3453237">
                  <a:extLst>
                    <a:ext uri="{9D8B030D-6E8A-4147-A177-3AD203B41FA5}">
                      <a16:colId xmlns:a16="http://schemas.microsoft.com/office/drawing/2014/main" val="1610246113"/>
                    </a:ext>
                  </a:extLst>
                </a:gridCol>
                <a:gridCol w="3325515">
                  <a:extLst>
                    <a:ext uri="{9D8B030D-6E8A-4147-A177-3AD203B41FA5}">
                      <a16:colId xmlns:a16="http://schemas.microsoft.com/office/drawing/2014/main" val="3430037400"/>
                    </a:ext>
                  </a:extLst>
                </a:gridCol>
              </a:tblGrid>
              <a:tr h="6783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Вид проверок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(6 месяцев)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176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Внеплановые проверки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31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784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55713" y="2152699"/>
            <a:ext cx="108476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sz="2000" dirty="0"/>
              <a:t>- не обеспечена укомплектованность штата работников опасных производственных объектов;</a:t>
            </a:r>
          </a:p>
          <a:p>
            <a:pPr indent="536575" algn="just"/>
            <a:r>
              <a:rPr lang="ru-RU" sz="2000" dirty="0"/>
              <a:t>- не аттестованы в области промышленной безопасности руководители и специалисты, связанные с эксплуатацией опасных производственных объектов;</a:t>
            </a:r>
          </a:p>
          <a:p>
            <a:pPr indent="536575" algn="just"/>
            <a:r>
              <a:rPr lang="ru-RU" sz="2000" dirty="0"/>
              <a:t>- не обеспечено проведение экспертизы промышленной безопасности технических устройств с истекшим сроком службы с целью определения возможности дальнейшей безопасной эксплуатации;</a:t>
            </a:r>
          </a:p>
          <a:p>
            <a:pPr indent="536575" algn="just"/>
            <a:r>
              <a:rPr lang="ru-RU" sz="2000" dirty="0"/>
              <a:t>- не обеспечено помещение здания технологической планировкой размещения оборудования и продукта;</a:t>
            </a:r>
          </a:p>
          <a:p>
            <a:pPr indent="536575" algn="just"/>
            <a:r>
              <a:rPr lang="ru-RU" sz="2000" dirty="0"/>
              <a:t>- не обеспечено в зданиях участков опасного производственного объекта надежность заземляющих устройств;</a:t>
            </a:r>
          </a:p>
          <a:p>
            <a:pPr indent="536575" algn="just"/>
            <a:r>
              <a:rPr lang="ru-RU" sz="2000" dirty="0"/>
              <a:t>- не удовлетворительная организация и осуществление производственного контроля со стороны главных специалистов и должностных лиц.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FD2FE4-B973-4E49-B6E2-A3CEB92099A9}"/>
              </a:ext>
            </a:extLst>
          </p:cNvPr>
          <p:cNvSpPr txBox="1"/>
          <p:nvPr/>
        </p:nvSpPr>
        <p:spPr>
          <a:xfrm>
            <a:off x="455713" y="611873"/>
            <a:ext cx="78847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Типичные нарушения обязательных требований за взрывопожароопасными объектами хранения и переработки растительного сырья:</a:t>
            </a:r>
          </a:p>
        </p:txBody>
      </p:sp>
    </p:spTree>
    <p:extLst>
      <p:ext uri="{BB962C8B-B14F-4D97-AF65-F5344CB8AC3E}">
        <p14:creationId xmlns:p14="http://schemas.microsoft.com/office/powerpoint/2010/main" val="135191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15636" y="1954315"/>
            <a:ext cx="114577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- не удовлетворительная организация и осуществление производственного контроля со стороны главных специалистов и должностных лиц;</a:t>
            </a:r>
          </a:p>
          <a:p>
            <a:pPr algn="just"/>
            <a:r>
              <a:rPr lang="ru-RU" sz="2000" dirty="0"/>
              <a:t>- большое количество находящегося в эксплуатации оборудования, отработавшего свой расчётный срок службы (ресурс);</a:t>
            </a:r>
          </a:p>
          <a:p>
            <a:pPr algn="just"/>
            <a:r>
              <a:rPr lang="ru-RU" sz="2000" dirty="0"/>
              <a:t>- низкий уровень исполнительской дисциплины обслуживающего оборудование персонала, руководителей и специалистов предприятий (организаций), осуществляющих его эксплуатацию, ремонт, освидетельствование, диагностирование и экспертизу промышленной безопасности, в связи с чем необходимо повышение эффективности контрольной (надзорной) деятельности, в том числе: </a:t>
            </a:r>
          </a:p>
          <a:p>
            <a:pPr algn="just"/>
            <a:r>
              <a:rPr lang="ru-RU" sz="2000" dirty="0"/>
              <a:t>- повышение эффективности производственного контроля за соблюдением требований промышленной безопасности при эксплуатации опасных производственных объектов со стороны руководства;</a:t>
            </a:r>
          </a:p>
          <a:p>
            <a:pPr algn="just"/>
            <a:r>
              <a:rPr lang="ru-RU" sz="2000" dirty="0"/>
              <a:t>- усиление контроля со стороны руководства за проведением персоналом цеха технологических операций и контроля за исправностью технологического оборудования в период осуществления технологического процесса.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890B16-13E7-4B45-A722-C9C3B6E7B5C0}"/>
              </a:ext>
            </a:extLst>
          </p:cNvPr>
          <p:cNvSpPr txBox="1"/>
          <p:nvPr/>
        </p:nvSpPr>
        <p:spPr>
          <a:xfrm>
            <a:off x="415636" y="567513"/>
            <a:ext cx="78555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/>
              <a:t>Основная причина снижения уровня промышленной безопасности за взрывопожароопасными объектами хранения и переработки растительного сырья является:</a:t>
            </a:r>
          </a:p>
        </p:txBody>
      </p:sp>
    </p:spTree>
    <p:extLst>
      <p:ext uri="{BB962C8B-B14F-4D97-AF65-F5344CB8AC3E}">
        <p14:creationId xmlns:p14="http://schemas.microsoft.com/office/powerpoint/2010/main" val="2153540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4124</TotalTime>
  <Words>778</Words>
  <Application>Microsoft Office PowerPoint</Application>
  <PresentationFormat>Широкоэкранный</PresentationFormat>
  <Paragraphs>124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Times New Roman</vt:lpstr>
      <vt:lpstr>Тема Office</vt:lpstr>
      <vt:lpstr>ФЕДЕРАЛЬНАЯ СЛУЖБА по экологическому, технологическому и атомному надзору  Приволжское управление</vt:lpstr>
      <vt:lpstr>Объекты оборонно-промышленного комплекса, объекты с обращением взрывчатых материалов промышленного назначения и объекты металлургической промышленности. </vt:lpstr>
      <vt:lpstr>Контрольно-надзорная деятельность </vt:lpstr>
      <vt:lpstr>Презентация PowerPoint</vt:lpstr>
      <vt:lpstr>Презентация PowerPoint</vt:lpstr>
      <vt:lpstr>Взрывопожароопасные объекты хранения и переработки  растительного сырья</vt:lpstr>
      <vt:lpstr>Контрольно-надзорная деятельность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Измайлова Зульфия Наилевна</cp:lastModifiedBy>
  <cp:revision>148</cp:revision>
  <cp:lastPrinted>2023-05-30T12:53:07Z</cp:lastPrinted>
  <dcterms:created xsi:type="dcterms:W3CDTF">2021-10-13T13:11:18Z</dcterms:created>
  <dcterms:modified xsi:type="dcterms:W3CDTF">2024-08-28T13:02:57Z</dcterms:modified>
</cp:coreProperties>
</file>